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303520" cy="685800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58368" y="420624"/>
            <a:ext cx="493776" cy="384048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FFFFFF"/>
                </a:solidFill>
                <a:latin typeface="PP Neue Montreal"/>
              </a:rPr>
              <a:t>8M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8448" y="56692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8 Million Stories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164592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>
                <a:solidFill>
                  <a:srgbClr val="213FFD"/>
                </a:solidFill>
                <a:latin typeface="PP Neue Montreal"/>
              </a:rPr>
              <a:t>77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78608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8E8C96"/>
                </a:solidFill>
                <a:latin typeface="PP Neue Montreal"/>
              </a:rPr>
              <a:t>OVERALL SCORE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926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13FFD"/>
                </a:solidFill>
                <a:latin typeface="PP Neue Montreal"/>
              </a:rPr>
              <a:t>Grade 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383280"/>
            <a:ext cx="36576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PP Neue Montreal"/>
              </a:rPr>
              <a:t>Needs attention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280160" y="3749039"/>
            <a:ext cx="4389120" cy="18288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80160" y="3895344"/>
            <a:ext cx="365760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8E8C96"/>
                </a:solidFill>
                <a:latin typeface="PP Neue Montreal"/>
              </a:rPr>
              <a:t>AUDIT DATE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4078224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09 Apr 2026 · 09:16 UTC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4498848"/>
            <a:ext cx="365760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8E8C96"/>
                </a:solidFill>
                <a:latin typeface="PP Neue Montreal"/>
              </a:rPr>
              <a:t>MEASUREMENT ID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468172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G-TH8X2K4P1M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7840" y="420624"/>
            <a:ext cx="62179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50" b="1">
                <a:solidFill>
                  <a:srgbClr val="213FFD"/>
                </a:solidFill>
                <a:latin typeface="PP Neue Montreal"/>
              </a:rPr>
              <a:t>GA4 AUDIT REPORT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52160" y="109728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Thornfield Commerce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1828800"/>
            <a:ext cx="5943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9C8CF"/>
                </a:solidFill>
                <a:latin typeface="PP Neue Montreal"/>
              </a:rPr>
              <a:t>This property is not yet reliable enough for high-confidence decision-making. Use the next slides for module risk and action order.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669280" y="3200400"/>
            <a:ext cx="6126480" cy="100584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25312" y="3346704"/>
            <a:ext cx="56144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7A94FF"/>
                </a:solidFill>
                <a:latin typeface="PP Neue Montreal"/>
              </a:rPr>
              <a:t>AUDIT SNAPSHOT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61888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PP Neue Montreal"/>
              </a:rPr>
              <a:t>229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61888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Checks reviewed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47204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5A4F"/>
                </a:solidFill>
                <a:latin typeface="PP Neue Montreal"/>
              </a:rPr>
              <a:t>48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47204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Open items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32520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00C855"/>
                </a:solidFill>
                <a:latin typeface="PP Neue Montreal"/>
              </a:rPr>
              <a:t>178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32520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Passed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17836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13FFD"/>
                </a:solidFill>
                <a:latin typeface="PP Neue Montreal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17836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Modules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53328" y="4041648"/>
            <a:ext cx="5358384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053328" y="4041648"/>
            <a:ext cx="4165032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218360" y="4041648"/>
            <a:ext cx="701971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0920331" y="4041648"/>
            <a:ext cx="421183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341514" y="4041648"/>
            <a:ext cx="70197" cy="91440"/>
          </a:xfrm>
          <a:prstGeom prst="rect">
            <a:avLst/>
          </a:prstGeom>
          <a:solidFill>
            <a:srgbClr val="8E8C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852160" y="4425696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AUDIT DATE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52160" y="4608576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09 Apr 2026 · 09:16 UTC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24544" y="4425696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WEBSITE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24544" y="4608576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https://thornfield-commerce.example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52160" y="5084064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PREPARED BY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52160" y="526694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8 Million Stories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924544" y="5084064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MEASUREMENT ID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24544" y="526694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G-TH8X2K4P1M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Passed Checks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Passed 3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Content engagement depth is shallow, most pages have low average engagement 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Content engagement depth is shallow, most pages have low average engagement time.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Content grouping is configured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Content grouping is configured.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00C855"/>
                </a:solidFill>
                <a:latin typeface="PP Neue Montreal"/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Audit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The headline, score, and issue counts in one place.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Summary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170432"/>
            <a:ext cx="6839712" cy="113385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316736"/>
            <a:ext cx="6327648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7A94FF"/>
                </a:solidFill>
                <a:latin typeface="PP Neue Montreal"/>
              </a:rPr>
              <a:t>AUDIT SNAPSHOT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9536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PP Neue Montreal"/>
              </a:rPr>
              <a:t>229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9536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Checks reviewed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3160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5A4F"/>
                </a:solidFill>
                <a:latin typeface="PP Neue Montreal"/>
              </a:rPr>
              <a:t>48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23160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Open items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86784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00C855"/>
                </a:solidFill>
                <a:latin typeface="PP Neue Montreal"/>
              </a:rPr>
              <a:t>178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86784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Passed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50408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13FFD"/>
                </a:solidFill>
                <a:latin typeface="PP Neue Montreal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50408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C9C8CF"/>
                </a:solidFill>
                <a:latin typeface="PP Neue Montreal"/>
              </a:rPr>
              <a:t>Modules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50976" y="2139696"/>
            <a:ext cx="6071616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950976" y="2139696"/>
            <a:ext cx="4719422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670398" y="2139696"/>
            <a:ext cx="795408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65806" y="2139696"/>
            <a:ext cx="477244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943051" y="2139696"/>
            <a:ext cx="79540" cy="91440"/>
          </a:xfrm>
          <a:prstGeom prst="rect">
            <a:avLst/>
          </a:prstGeom>
          <a:solidFill>
            <a:srgbClr val="8E8C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717536" y="1170432"/>
            <a:ext cx="3895344" cy="113385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8028431" y="1353312"/>
            <a:ext cx="749808" cy="749808"/>
          </a:xfrm>
          <a:prstGeom prst="ellipse">
            <a:avLst/>
          </a:prstGeom>
          <a:solidFill>
            <a:srgbClr val="282828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D97706"/>
                </a:solidFill>
                <a:latin typeface="PP Neue Montreal"/>
              </a:rPr>
              <a:t>77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97696" y="1353312"/>
            <a:ext cx="21945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OVERALL SCORE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7696" y="1536192"/>
            <a:ext cx="2194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PP Neue Montreal"/>
              </a:rPr>
              <a:t>Grade C | Needs attention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7696" y="1874519"/>
            <a:ext cx="2231136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>
                <a:solidFill>
                  <a:srgbClr val="C9C8CF"/>
                </a:solidFill>
                <a:latin typeface="PP Neue Montreal"/>
              </a:rPr>
              <a:t>48 open items: 30 failed, 18 warnings.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2706624"/>
            <a:ext cx="246888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MAIN CONCLUSION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66928" y="2962656"/>
            <a:ext cx="11045952" cy="95097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1248" y="3182112"/>
            <a:ext cx="1044244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PP Neue Montreal"/>
              </a:rPr>
              <a:t>This property is not yet reliable enough for high-confidence decision-making.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6928" y="4279392"/>
            <a:ext cx="246888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HOW TO READ THIS REPORT</a:t>
            </a:r>
          </a:p>
        </p:txBody>
      </p:sp>
      <p:sp>
        <p:nvSpPr>
          <p:cNvPr id="30" name="Oval 29"/>
          <p:cNvSpPr/>
          <p:nvPr/>
        </p:nvSpPr>
        <p:spPr>
          <a:xfrm>
            <a:off x="603504" y="4645152"/>
            <a:ext cx="237744" cy="237744"/>
          </a:xfrm>
          <a:prstGeom prst="ellipse">
            <a:avLst/>
          </a:prstGeom>
          <a:solidFill>
            <a:srgbClr val="213FFD"/>
          </a:solidFill>
          <a:ln>
            <a:solidFill>
              <a:srgbClr val="213F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0976" y="4636008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PP Neue Montreal"/>
              </a:rPr>
              <a:t>Fix failed and warning checks before treating the data as fully reliable.</a:t>
            </a:r>
          </a:p>
        </p:txBody>
      </p:sp>
      <p:sp>
        <p:nvSpPr>
          <p:cNvPr id="32" name="Oval 31"/>
          <p:cNvSpPr/>
          <p:nvPr/>
        </p:nvSpPr>
        <p:spPr>
          <a:xfrm>
            <a:off x="603504" y="5084064"/>
            <a:ext cx="237744" cy="237744"/>
          </a:xfrm>
          <a:prstGeom prst="ellipse">
            <a:avLst/>
          </a:prstGeom>
          <a:solidFill>
            <a:srgbClr val="213FFD"/>
          </a:solidFill>
          <a:ln>
            <a:solidFill>
              <a:srgbClr val="213F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50976" y="5074920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PP Neue Montreal"/>
              </a:rPr>
              <a:t>Use the module health view to see where risk is concentrated.</a:t>
            </a:r>
          </a:p>
        </p:txBody>
      </p:sp>
      <p:sp>
        <p:nvSpPr>
          <p:cNvPr id="34" name="Oval 33"/>
          <p:cNvSpPr/>
          <p:nvPr/>
        </p:nvSpPr>
        <p:spPr>
          <a:xfrm>
            <a:off x="603504" y="5522976"/>
            <a:ext cx="237744" cy="237744"/>
          </a:xfrm>
          <a:prstGeom prst="ellipse">
            <a:avLst/>
          </a:prstGeom>
          <a:solidFill>
            <a:srgbClr val="213FFD"/>
          </a:solidFill>
          <a:ln>
            <a:solidFill>
              <a:srgbClr val="213F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0976" y="5513832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PP Neue Montreal"/>
              </a:rPr>
              <a:t>Keep passed controls stable while remediation work is underway.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Module Health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Lowest-scoring modules appear first so remediation order is clear.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Modules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207008"/>
            <a:ext cx="5358384" cy="122529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86384" y="1371600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PP Neue Montreal"/>
              </a:rPr>
              <a:t>E-commerce Integrity</a:t>
            </a:r>
          </a:p>
        </p:txBody>
      </p:sp>
      <p:sp>
        <p:nvSpPr>
          <p:cNvPr id="8" name="Oval 7"/>
          <p:cNvSpPr/>
          <p:nvPr/>
        </p:nvSpPr>
        <p:spPr>
          <a:xfrm>
            <a:off x="4992624" y="1353312"/>
            <a:ext cx="530352" cy="530352"/>
          </a:xfrm>
          <a:prstGeom prst="ellipse">
            <a:avLst/>
          </a:prstGeom>
          <a:solidFill>
            <a:srgbClr val="282828"/>
          </a:solidFill>
          <a:ln w="19050">
            <a:solidFill>
              <a:srgbClr val="C241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C2410C"/>
                </a:solidFill>
                <a:latin typeface="PP Neue Montreal"/>
              </a:rPr>
              <a:t>63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384" y="1682496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C9C8CF"/>
                </a:solidFill>
                <a:latin typeface="PP Neue Montreal"/>
              </a:rPr>
              <a:t>22 passed | 7 failed | 2 warnings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6384" y="1993392"/>
            <a:ext cx="4773168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86384" y="1993392"/>
            <a:ext cx="3182111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968496" y="1993392"/>
            <a:ext cx="1012490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980986" y="1993392"/>
            <a:ext cx="289282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270269" y="1993392"/>
            <a:ext cx="289282" cy="91440"/>
          </a:xfrm>
          <a:prstGeom prst="rect">
            <a:avLst/>
          </a:prstGeom>
          <a:solidFill>
            <a:srgbClr val="8E8C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86384" y="2157984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>
                <a:solidFill>
                  <a:srgbClr val="FF5A4F"/>
                </a:solidFill>
                <a:latin typeface="PP Neue Montreal"/>
              </a:rPr>
              <a:t>Review failed checks and warning evidence.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54496" y="1207008"/>
            <a:ext cx="5358384" cy="1225296"/>
          </a:xfrm>
          <a:prstGeom prst="roundRect">
            <a:avLst/>
          </a:prstGeom>
          <a:solidFill>
            <a:srgbClr val="3A3A3C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73952" y="1371600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PP Neue Montreal"/>
              </a:rPr>
              <a:t>Tag &amp; Consent Validation</a:t>
            </a:r>
          </a:p>
        </p:txBody>
      </p:sp>
      <p:sp>
        <p:nvSpPr>
          <p:cNvPr id="18" name="Oval 17"/>
          <p:cNvSpPr/>
          <p:nvPr/>
        </p:nvSpPr>
        <p:spPr>
          <a:xfrm>
            <a:off x="10680192" y="1353312"/>
            <a:ext cx="530352" cy="530352"/>
          </a:xfrm>
          <a:prstGeom prst="ellipse">
            <a:avLst/>
          </a:prstGeom>
          <a:solidFill>
            <a:srgbClr val="282828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D97706"/>
                </a:solidFill>
                <a:latin typeface="PP Neue Montreal"/>
              </a:rPr>
              <a:t>71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3952" y="1682496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C9C8CF"/>
                </a:solidFill>
                <a:latin typeface="PP Neue Montreal"/>
              </a:rPr>
              <a:t>39 passed | 9 failed | 6 warnings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73952" y="1993392"/>
            <a:ext cx="4773168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73952" y="1993392"/>
            <a:ext cx="3447287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921240" y="1993392"/>
            <a:ext cx="795527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0716767" y="1993392"/>
            <a:ext cx="530352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73952" y="2157984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>
                <a:solidFill>
                  <a:srgbClr val="FF5A4F"/>
                </a:solidFill>
                <a:latin typeface="PP Neue Montreal"/>
              </a:rPr>
              <a:t>Review failed checks and warning evidence.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66928" y="2688336"/>
            <a:ext cx="5358384" cy="122529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86384" y="2852928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PP Neue Montreal"/>
              </a:rPr>
              <a:t>UTM &amp; Campaign Integrity</a:t>
            </a:r>
          </a:p>
        </p:txBody>
      </p:sp>
      <p:sp>
        <p:nvSpPr>
          <p:cNvPr id="27" name="Oval 26"/>
          <p:cNvSpPr/>
          <p:nvPr/>
        </p:nvSpPr>
        <p:spPr>
          <a:xfrm>
            <a:off x="4992624" y="2834640"/>
            <a:ext cx="530352" cy="530352"/>
          </a:xfrm>
          <a:prstGeom prst="ellipse">
            <a:avLst/>
          </a:prstGeom>
          <a:solidFill>
            <a:srgbClr val="282828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D97706"/>
                </a:solidFill>
                <a:latin typeface="PP Neue Montreal"/>
              </a:rPr>
              <a:t>71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" y="3163824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C9C8CF"/>
                </a:solidFill>
                <a:latin typeface="PP Neue Montreal"/>
              </a:rPr>
              <a:t>27 passed | 7 failed | 1 warnings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6384" y="3474720"/>
            <a:ext cx="4773168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86384" y="3474720"/>
            <a:ext cx="3682158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468542" y="3474720"/>
            <a:ext cx="954633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23175" y="3474720"/>
            <a:ext cx="136376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6384" y="3639312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>
                <a:solidFill>
                  <a:srgbClr val="FF5A4F"/>
                </a:solidFill>
                <a:latin typeface="PP Neue Montreal"/>
              </a:rPr>
              <a:t>Review failed checks and warning evidence.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54496" y="2688336"/>
            <a:ext cx="5358384" cy="1225296"/>
          </a:xfrm>
          <a:prstGeom prst="roundRect">
            <a:avLst/>
          </a:prstGeom>
          <a:solidFill>
            <a:srgbClr val="3A3A3C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73952" y="2852928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PP Neue Montreal"/>
              </a:rPr>
              <a:t>Property Configuration</a:t>
            </a:r>
          </a:p>
        </p:txBody>
      </p:sp>
      <p:sp>
        <p:nvSpPr>
          <p:cNvPr id="36" name="Oval 35"/>
          <p:cNvSpPr/>
          <p:nvPr/>
        </p:nvSpPr>
        <p:spPr>
          <a:xfrm>
            <a:off x="10680192" y="2834640"/>
            <a:ext cx="530352" cy="530352"/>
          </a:xfrm>
          <a:prstGeom prst="ellipse">
            <a:avLst/>
          </a:prstGeom>
          <a:solidFill>
            <a:srgbClr val="282828"/>
          </a:solidFill>
          <a:ln w="19050">
            <a:solidFill>
              <a:srgbClr val="203F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203FFD"/>
                </a:solidFill>
                <a:latin typeface="PP Neue Montreal"/>
              </a:rPr>
              <a:t>85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73952" y="3163824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C9C8CF"/>
                </a:solidFill>
                <a:latin typeface="PP Neue Montreal"/>
              </a:rPr>
              <a:t>32 passed | 3 failed | 4 warnings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73952" y="3474720"/>
            <a:ext cx="4773168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473952" y="3474720"/>
            <a:ext cx="3818534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0292486" y="3474720"/>
            <a:ext cx="357987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0650474" y="3474720"/>
            <a:ext cx="477316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127790" y="3474720"/>
            <a:ext cx="119329" cy="91440"/>
          </a:xfrm>
          <a:prstGeom prst="rect">
            <a:avLst/>
          </a:prstGeom>
          <a:solidFill>
            <a:srgbClr val="8E8C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73952" y="3639312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>
                <a:solidFill>
                  <a:srgbClr val="FF5A4F"/>
                </a:solidFill>
                <a:latin typeface="PP Neue Montreal"/>
              </a:rPr>
              <a:t>Review failed checks and warning evidence.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66928" y="4169664"/>
            <a:ext cx="5358384" cy="122529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6384" y="4334256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PP Neue Montreal"/>
              </a:rPr>
              <a:t>Data Quality</a:t>
            </a:r>
          </a:p>
        </p:txBody>
      </p:sp>
      <p:sp>
        <p:nvSpPr>
          <p:cNvPr id="46" name="Oval 45"/>
          <p:cNvSpPr/>
          <p:nvPr/>
        </p:nvSpPr>
        <p:spPr>
          <a:xfrm>
            <a:off x="4992624" y="4315968"/>
            <a:ext cx="530352" cy="530352"/>
          </a:xfrm>
          <a:prstGeom prst="ellipse">
            <a:avLst/>
          </a:prstGeom>
          <a:solidFill>
            <a:srgbClr val="282828"/>
          </a:solidFill>
          <a:ln w="19050">
            <a:solidFill>
              <a:srgbClr val="203FF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203FFD"/>
                </a:solidFill>
                <a:latin typeface="PP Neue Montreal"/>
              </a:rPr>
              <a:t>87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6384" y="4645152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C9C8CF"/>
                </a:solidFill>
                <a:latin typeface="PP Neue Montreal"/>
              </a:rPr>
              <a:t>58 passed | 4 failed | 5 warnings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86384" y="4956048"/>
            <a:ext cx="4773168" cy="91440"/>
          </a:xfrm>
          <a:prstGeom prst="rect">
            <a:avLst/>
          </a:prstGeom>
          <a:solidFill>
            <a:srgbClr val="3A3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86384" y="4956048"/>
            <a:ext cx="4131996" cy="9144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918380" y="4956048"/>
            <a:ext cx="284965" cy="9144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203345" y="4956048"/>
            <a:ext cx="356206" cy="91440"/>
          </a:xfrm>
          <a:prstGeom prst="rect">
            <a:avLst/>
          </a:prstGeom>
          <a:solidFill>
            <a:srgbClr val="F5C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86384" y="5120640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>
                <a:solidFill>
                  <a:srgbClr val="FF5A4F"/>
                </a:solidFill>
                <a:latin typeface="PP Neue Montreal"/>
              </a:rPr>
              <a:t>Review failed checks and warning evidence.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1792" y="5797296"/>
            <a:ext cx="10607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C9C8CF"/>
                </a:solidFill>
                <a:latin typeface="PP Neue Montreal"/>
              </a:rPr>
              <a:t>Scores are directional: use them to prioritise investigation, then use the finding cards for the exact fix.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Audit Failures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Findings 1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E-COMMERCE INTEGRITY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Purchase revenue is showing as zero in GA4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Revenue and checkout reporting can be misread until this is fixed.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Purchase revenue is showing as zero in GA4.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Populate the purchase event value parameter with the order total and validate it in DebugView and a live GA4 revenue repo...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E-COMMERCE INTEGRITY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Product IDs are inconsistent across checkout funnel events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Revenue and checkout reporting can be misread until this is fixed.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Product IDs are inconsistent across checkout funnel events.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213FFD"/>
                </a:solidFill>
                <a:latin typeface="PP Neue Montreal"/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Findings 2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PROPERTY CONFIGURATION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Automatic page view tracking is disabled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weakens confidence in the numbers used for reporting decisions.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Automatic page view tracking is disabled.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TAG &amp; CONSENT VALIDATION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page_view event is not firing on every page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Consent, governance, or reporting coverage is weaker than it should be.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page_view event is not firing on every page.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213FFD"/>
                </a:solidFill>
                <a:latin typeface="PP Neue Montreal"/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Findings 3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TAG &amp; CONSENT VALIDATION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Consent defaults fire after the GA4 tag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Consent, governance, or reporting coverage is weaker than it should be.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Consent defaults fire after the GA4 tag.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TAG &amp; CONSENT VALIDATION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Analytics/advertising cookies are being set before consent is granted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Consent, governance, or reporting coverage is weaker than it should be.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Analytics/advertising cookies are being set before consent is granted.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213FFD"/>
                </a:solidFill>
                <a:latin typeface="PP Neue Montreal"/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Findings 4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TAG &amp; CONSENT VALIDATION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page_view events are missing the page_location parameter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Consent, governance, or reporting coverage is weaker than it should be.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page_view events are missing the page_location parameter.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FF5A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UTM &amp; CAMPAIGN INTEGRITY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5A4F"/>
          </a:solidFill>
          <a:ln>
            <a:solidFill>
              <a:srgbClr val="FF5A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Your own domain is appearing as a referral source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Channel performance and attribution decisions become less reliable.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FF5A4F"/>
                </a:solidFill>
                <a:latin typeface="PP Neue Montreal"/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The audit confirmed this issue: Your own domain is appearing as a referral source.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213FFD"/>
                </a:solidFill>
                <a:latin typeface="PP Neue Montreal"/>
              </a:rPr>
              <a:t>40 additional lower-priority items are omitted from this deck to keep the report readable.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Passed Audit Checks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Passed 1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Active user trend shows no significant unexplained decline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Active user trend shows no significant unexplained decline.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Active users were detected in this audit window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Active users were detected in this audit window.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00C855"/>
                </a:solidFill>
                <a:latin typeface="PP Neue Montreal"/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13F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PP Neue Montreal"/>
              </a:rPr>
              <a:t>Passed Checks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C9C8CF"/>
                </a:solidFill>
                <a:latin typeface="PP Neue Montreal"/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>
                <a:solidFill>
                  <a:srgbClr val="8E8C96"/>
                </a:solidFill>
                <a:latin typeface="PP Neue Montreal"/>
              </a:rPr>
              <a:t>Passed 2 | 17 Jul 2026 · 18:45 UTC | Generated by 8 Million Stories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Average session duration looks 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Average session duration looks normal.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00C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>
                <a:solidFill>
                  <a:srgbClr val="7A94FF"/>
                </a:solidFill>
                <a:latin typeface="PP Neue Montreal"/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00C855"/>
          </a:solidFill>
          <a:ln>
            <a:solidFill>
              <a:srgbClr val="00C8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50" b="1">
                <a:solidFill>
                  <a:srgbClr val="FFFFFF"/>
                </a:solidFill>
                <a:latin typeface="PP Neue Montreal"/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P Neue Montreal"/>
              </a:rPr>
              <a:t>Browser distribution looks normal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Confirmed by the audit evidence: Browser distribution looks normal.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00C855"/>
                </a:solidFill>
                <a:latin typeface="PP Neue Montreal"/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>
                <a:solidFill>
                  <a:srgbClr val="FFFFFF"/>
                </a:solidFill>
                <a:latin typeface="PP Neue Montreal"/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323234"/>
          </a:solidFill>
          <a:ln>
            <a:solidFill>
              <a:srgbClr val="3A3A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>
                <a:solidFill>
                  <a:srgbClr val="C9C8CF"/>
                </a:solidFill>
                <a:latin typeface="PP Neue Montreal"/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>
                <a:solidFill>
                  <a:srgbClr val="00C855"/>
                </a:solidFill>
                <a:latin typeface="PP Neue Montreal"/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