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303520" cy="6858000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58368" y="420624"/>
            <a:ext cx="493776" cy="384048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00" b="1">
                <a:solidFill>
                  <a:srgbClr val="FFFFFF"/>
                </a:solidFill>
                <a:latin typeface="PP Neue Montreal"/>
              </a:rPr>
              <a:t>8M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566928"/>
            <a:ext cx="3657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8 Million Stories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1645920"/>
            <a:ext cx="2743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400" b="1">
                <a:solidFill>
                  <a:srgbClr val="213FFD"/>
                </a:solidFill>
                <a:latin typeface="PP Neue Montreal"/>
              </a:rPr>
              <a:t>77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2578608"/>
            <a:ext cx="27432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8E8C96"/>
                </a:solidFill>
                <a:latin typeface="PP Neue Montreal"/>
              </a:rPr>
              <a:t>OVERALL SCORE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292608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213FFD"/>
                </a:solidFill>
                <a:latin typeface="PP Neue Montreal"/>
              </a:rPr>
              <a:t>Grade 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3383280"/>
            <a:ext cx="36576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PP Neue Montreal"/>
              </a:rPr>
              <a:t>Needs attention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280160" y="3749039"/>
            <a:ext cx="4389120" cy="18288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80160" y="3895344"/>
            <a:ext cx="3657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8E8C96"/>
                </a:solidFill>
                <a:latin typeface="PP Neue Montreal"/>
              </a:rPr>
              <a:t>AUDIT DATE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4078224"/>
            <a:ext cx="3657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09 Apr 2026 · 09:16 UTC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4498848"/>
            <a:ext cx="365760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8E8C96"/>
                </a:solidFill>
                <a:latin typeface="PP Neue Montreal"/>
              </a:rPr>
              <a:t>MEASUREMENT 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4681728"/>
            <a:ext cx="3657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G-TH8X2K4P1M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7840" y="420624"/>
            <a:ext cx="6217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213FFD"/>
                </a:solidFill>
                <a:latin typeface="PP Neue Montreal"/>
              </a:rPr>
              <a:t>GA4 AUDIT REPORT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160" y="1097280"/>
            <a:ext cx="59436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Thornfield Commerce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52160" y="1828800"/>
            <a:ext cx="5943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C9C8CF"/>
                </a:solidFill>
                <a:latin typeface="PP Neue Montreal"/>
              </a:rPr>
              <a:t>This property is not yet reliable enough for high-confidence decision-making. Use the next slides for module risk and action order.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0" y="3200400"/>
            <a:ext cx="6126480" cy="100584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25312" y="3346704"/>
            <a:ext cx="5614416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7A94FF"/>
                </a:solidFill>
                <a:latin typeface="PP Neue Montreal"/>
              </a:rPr>
              <a:t>AUDIT SNAPSHOT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61888" y="3547872"/>
            <a:ext cx="13853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PP Neue Montreal"/>
              </a:rPr>
              <a:t>225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61888" y="3867912"/>
            <a:ext cx="1385316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Checks reviewed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47204" y="3547872"/>
            <a:ext cx="13853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5A4F"/>
                </a:solidFill>
                <a:latin typeface="PP Neue Montreal"/>
              </a:rPr>
              <a:t>47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47204" y="3867912"/>
            <a:ext cx="1385316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Open items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32520" y="3547872"/>
            <a:ext cx="13853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00C855"/>
                </a:solidFill>
                <a:latin typeface="PP Neue Montreal"/>
              </a:rPr>
              <a:t>175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32520" y="3867912"/>
            <a:ext cx="1385316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Passed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17836" y="3547872"/>
            <a:ext cx="13853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13FFD"/>
                </a:solidFill>
                <a:latin typeface="PP Neue Montreal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117836" y="3867912"/>
            <a:ext cx="1385316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Modules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53328" y="4041648"/>
            <a:ext cx="5358384" cy="91440"/>
          </a:xfrm>
          <a:prstGeom prst="rect">
            <a:avLst/>
          </a:prstGeom>
          <a:solidFill>
            <a:srgbClr val="3A3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053328" y="4041648"/>
            <a:ext cx="4167632" cy="9144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0220960" y="4041648"/>
            <a:ext cx="690636" cy="9144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0911596" y="4041648"/>
            <a:ext cx="428670" cy="91440"/>
          </a:xfrm>
          <a:prstGeom prst="rect">
            <a:avLst/>
          </a:prstGeom>
          <a:solidFill>
            <a:srgbClr val="F5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1340266" y="4041648"/>
            <a:ext cx="71445" cy="91440"/>
          </a:xfrm>
          <a:prstGeom prst="rect">
            <a:avLst/>
          </a:prstGeom>
          <a:solidFill>
            <a:srgbClr val="8E8C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852160" y="4425696"/>
            <a:ext cx="2651760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AUDIT DATE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52160" y="4608576"/>
            <a:ext cx="265176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09 Apr 2026 · 09:16 UTC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24544" y="4425696"/>
            <a:ext cx="2651760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WEBSITE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24544" y="4608576"/>
            <a:ext cx="265176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https://thornfield-commerce.example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852160" y="5084064"/>
            <a:ext cx="2651760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PREPARED BY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52160" y="5266944"/>
            <a:ext cx="265176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8 Million Stories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924544" y="5084064"/>
            <a:ext cx="2651760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MEASUREMENT ID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24544" y="5266944"/>
            <a:ext cx="265176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G-TH8X2K4P1M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Passed Checks Continued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175 checks passed. These cards show what should be preserved while fixes are made.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Passed 3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170432"/>
            <a:ext cx="91440" cy="210312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371600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DATA QUALITY | PASSED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39528" y="1316736"/>
            <a:ext cx="1115568" cy="256032"/>
          </a:xfrm>
          <a:prstGeom prst="roundRect">
            <a:avLst/>
          </a:prstGeom>
          <a:solidFill>
            <a:srgbClr val="00C855"/>
          </a:solidFill>
          <a:ln>
            <a:solidFill>
              <a:srgbClr val="00C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PASSED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64208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Content engagement depth is shallow, most pages have low average engagement time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WHAT PASSED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Confirmed by the audit evidence: Content engagement depth is shallow, most pages have low average engagement time.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WHY IT MATTERS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This part of the measurement setup is currently dependable.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615184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724912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Keep stable: Keep this control stable and re-check it after major tagging, consent, attribution, or checkout changes.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3602736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3602736"/>
            <a:ext cx="91440" cy="210312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DATA QUALITY | PASSED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39528" y="3749040"/>
            <a:ext cx="1115568" cy="256032"/>
          </a:xfrm>
          <a:prstGeom prst="roundRect">
            <a:avLst/>
          </a:prstGeom>
          <a:solidFill>
            <a:srgbClr val="00C855"/>
          </a:solidFill>
          <a:ln>
            <a:solidFill>
              <a:srgbClr val="00C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PASSED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096512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Content grouping is configured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WHAT PASSED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Confirmed by the audit evidence: Content grouping is configured.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WHY IT MATTERS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This part of the measurement setup is currently dependable.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047488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992" y="5157216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Keep stable: Keep this control stable and re-check it after major tagging, consent, attribution, or checkout changes.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5980176"/>
            <a:ext cx="10552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00C855"/>
                </a:solidFill>
                <a:latin typeface="PP Neue Montreal"/>
              </a:rPr>
              <a:t>Passed checks are included to show the current baseline, not to distract from open remediation work.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Audit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The headline, score, and issue counts in one place.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Summary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170432"/>
            <a:ext cx="6839712" cy="113385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316736"/>
            <a:ext cx="6327648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7A94FF"/>
                </a:solidFill>
                <a:latin typeface="PP Neue Montreal"/>
              </a:rPr>
              <a:t>AUDIT SNAPSHOT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1517904"/>
            <a:ext cx="1563624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PP Neue Montreal"/>
              </a:rPr>
              <a:t>225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1837943"/>
            <a:ext cx="1563624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Checks reviewed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3160" y="1517904"/>
            <a:ext cx="1563624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5A4F"/>
                </a:solidFill>
                <a:latin typeface="PP Neue Montreal"/>
              </a:rPr>
              <a:t>47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23160" y="1837943"/>
            <a:ext cx="1563624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Open items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86784" y="1517904"/>
            <a:ext cx="1563624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00C855"/>
                </a:solidFill>
                <a:latin typeface="PP Neue Montreal"/>
              </a:rPr>
              <a:t>175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86784" y="1837943"/>
            <a:ext cx="1563624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Passed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50408" y="1517904"/>
            <a:ext cx="1563624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13FFD"/>
                </a:solidFill>
                <a:latin typeface="PP Neue Montreal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50408" y="1837943"/>
            <a:ext cx="1563624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C9C8CF"/>
                </a:solidFill>
                <a:latin typeface="PP Neue Montreal"/>
              </a:rPr>
              <a:t>Modules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0976" y="2139696"/>
            <a:ext cx="6071616" cy="91440"/>
          </a:xfrm>
          <a:prstGeom prst="rect">
            <a:avLst/>
          </a:prstGeom>
          <a:solidFill>
            <a:srgbClr val="3A3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" y="2139696"/>
            <a:ext cx="4722368" cy="9144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73344" y="2139696"/>
            <a:ext cx="782563" cy="9144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55907" y="2139696"/>
            <a:ext cx="485729" cy="91440"/>
          </a:xfrm>
          <a:prstGeom prst="rect">
            <a:avLst/>
          </a:prstGeom>
          <a:solidFill>
            <a:srgbClr val="F5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941637" y="2139696"/>
            <a:ext cx="80954" cy="91440"/>
          </a:xfrm>
          <a:prstGeom prst="rect">
            <a:avLst/>
          </a:prstGeom>
          <a:solidFill>
            <a:srgbClr val="8E8C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717536" y="1170432"/>
            <a:ext cx="3895344" cy="113385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028431" y="1353312"/>
            <a:ext cx="749808" cy="749808"/>
          </a:xfrm>
          <a:prstGeom prst="ellipse">
            <a:avLst/>
          </a:prstGeom>
          <a:solidFill>
            <a:srgbClr val="282828"/>
          </a:solidFill>
          <a:ln w="254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600" b="1">
                <a:solidFill>
                  <a:srgbClr val="D97706"/>
                </a:solidFill>
                <a:latin typeface="PP Neue Montreal"/>
              </a:rPr>
              <a:t>77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97696" y="1353312"/>
            <a:ext cx="2194560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OVERALL SCORE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97696" y="1536192"/>
            <a:ext cx="2194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PP Neue Montreal"/>
              </a:rPr>
              <a:t>Grade C | Needs attention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7696" y="1874519"/>
            <a:ext cx="2231136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>
                <a:solidFill>
                  <a:srgbClr val="C9C8CF"/>
                </a:solidFill>
                <a:latin typeface="PP Neue Montreal"/>
              </a:rPr>
              <a:t>47 open items: 29 failed, 18 warnings.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2706624"/>
            <a:ext cx="2468880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MAIN CONCLUSION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66928" y="2962656"/>
            <a:ext cx="11045952" cy="95097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3182112"/>
            <a:ext cx="10442448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PP Neue Montreal"/>
              </a:rPr>
              <a:t>This property is not yet reliable enough for high-confidence decision-making.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4279392"/>
            <a:ext cx="2468880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HOW TO READ THIS REPORT</a:t>
            </a:r>
          </a:p>
        </p:txBody>
      </p:sp>
      <p:sp>
        <p:nvSpPr>
          <p:cNvPr id="30" name="Oval 29"/>
          <p:cNvSpPr/>
          <p:nvPr/>
        </p:nvSpPr>
        <p:spPr>
          <a:xfrm>
            <a:off x="603504" y="4645152"/>
            <a:ext cx="237744" cy="237744"/>
          </a:xfrm>
          <a:prstGeom prst="ellipse">
            <a:avLst/>
          </a:prstGeom>
          <a:solidFill>
            <a:srgbClr val="213FFD"/>
          </a:solidFill>
          <a:ln>
            <a:solidFill>
              <a:srgbClr val="213F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0976" y="4636008"/>
            <a:ext cx="9875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PP Neue Montreal"/>
              </a:rPr>
              <a:t>Fix failed and warning checks before treating the data as fully reliable.</a:t>
            </a:r>
          </a:p>
        </p:txBody>
      </p:sp>
      <p:sp>
        <p:nvSpPr>
          <p:cNvPr id="32" name="Oval 31"/>
          <p:cNvSpPr/>
          <p:nvPr/>
        </p:nvSpPr>
        <p:spPr>
          <a:xfrm>
            <a:off x="603504" y="5084064"/>
            <a:ext cx="237744" cy="237744"/>
          </a:xfrm>
          <a:prstGeom prst="ellipse">
            <a:avLst/>
          </a:prstGeom>
          <a:solidFill>
            <a:srgbClr val="213FFD"/>
          </a:solidFill>
          <a:ln>
            <a:solidFill>
              <a:srgbClr val="213F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50976" y="5074920"/>
            <a:ext cx="9875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PP Neue Montreal"/>
              </a:rPr>
              <a:t>Use the module health view to see where risk is concentrated.</a:t>
            </a:r>
          </a:p>
        </p:txBody>
      </p:sp>
      <p:sp>
        <p:nvSpPr>
          <p:cNvPr id="34" name="Oval 33"/>
          <p:cNvSpPr/>
          <p:nvPr/>
        </p:nvSpPr>
        <p:spPr>
          <a:xfrm>
            <a:off x="603504" y="5522976"/>
            <a:ext cx="237744" cy="237744"/>
          </a:xfrm>
          <a:prstGeom prst="ellipse">
            <a:avLst/>
          </a:prstGeom>
          <a:solidFill>
            <a:srgbClr val="213FFD"/>
          </a:solidFill>
          <a:ln>
            <a:solidFill>
              <a:srgbClr val="213F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0976" y="5513832"/>
            <a:ext cx="9875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PP Neue Montreal"/>
              </a:rPr>
              <a:t>Keep passed controls stable while remediation work is underway.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Module Health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Lowest-scoring modules appear first so remediation order is clear.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Modules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207008"/>
            <a:ext cx="5358384" cy="122529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86384" y="1371600"/>
            <a:ext cx="3346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P Neue Montreal"/>
              </a:rPr>
              <a:t>E-commerce Integrity</a:t>
            </a:r>
          </a:p>
        </p:txBody>
      </p:sp>
      <p:sp>
        <p:nvSpPr>
          <p:cNvPr id="8" name="Oval 7"/>
          <p:cNvSpPr/>
          <p:nvPr/>
        </p:nvSpPr>
        <p:spPr>
          <a:xfrm>
            <a:off x="4992624" y="1353312"/>
            <a:ext cx="530352" cy="530352"/>
          </a:xfrm>
          <a:prstGeom prst="ellipse">
            <a:avLst/>
          </a:prstGeom>
          <a:solidFill>
            <a:srgbClr val="282828"/>
          </a:solidFill>
          <a:ln w="19050">
            <a:solidFill>
              <a:srgbClr val="C241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00" b="1">
                <a:solidFill>
                  <a:srgbClr val="C2410C"/>
                </a:solidFill>
                <a:latin typeface="PP Neue Montreal"/>
              </a:rPr>
              <a:t>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" y="1682496"/>
            <a:ext cx="40233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C9C8CF"/>
                </a:solidFill>
                <a:latin typeface="PP Neue Montreal"/>
              </a:rPr>
              <a:t>22 passed | 7 failed | 2 warnings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6384" y="1993392"/>
            <a:ext cx="4773168" cy="91440"/>
          </a:xfrm>
          <a:prstGeom prst="rect">
            <a:avLst/>
          </a:prstGeom>
          <a:solidFill>
            <a:srgbClr val="3A3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86384" y="1993392"/>
            <a:ext cx="3182111" cy="9144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968496" y="1993392"/>
            <a:ext cx="1012490" cy="9144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980986" y="1993392"/>
            <a:ext cx="289282" cy="91440"/>
          </a:xfrm>
          <a:prstGeom prst="rect">
            <a:avLst/>
          </a:prstGeom>
          <a:solidFill>
            <a:srgbClr val="F5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270269" y="1993392"/>
            <a:ext cx="289282" cy="91440"/>
          </a:xfrm>
          <a:prstGeom prst="rect">
            <a:avLst/>
          </a:prstGeom>
          <a:solidFill>
            <a:srgbClr val="8E8C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" y="2157984"/>
            <a:ext cx="46451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>
                <a:solidFill>
                  <a:srgbClr val="FF5A4F"/>
                </a:solidFill>
                <a:latin typeface="PP Neue Montreal"/>
              </a:rPr>
              <a:t>Review failed checks and warning evidence.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54496" y="1207008"/>
            <a:ext cx="5358384" cy="1225296"/>
          </a:xfrm>
          <a:prstGeom prst="roundRect">
            <a:avLst/>
          </a:prstGeom>
          <a:solidFill>
            <a:srgbClr val="3A3A3C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73952" y="1371600"/>
            <a:ext cx="3346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P Neue Montreal"/>
              </a:rPr>
              <a:t>UTM &amp; Campaign Integrity</a:t>
            </a:r>
          </a:p>
        </p:txBody>
      </p:sp>
      <p:sp>
        <p:nvSpPr>
          <p:cNvPr id="18" name="Oval 17"/>
          <p:cNvSpPr/>
          <p:nvPr/>
        </p:nvSpPr>
        <p:spPr>
          <a:xfrm>
            <a:off x="10680192" y="1353312"/>
            <a:ext cx="530352" cy="530352"/>
          </a:xfrm>
          <a:prstGeom prst="ellipse">
            <a:avLst/>
          </a:prstGeom>
          <a:solidFill>
            <a:srgbClr val="282828"/>
          </a:solidFill>
          <a:ln w="1905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00" b="1">
                <a:solidFill>
                  <a:srgbClr val="D97706"/>
                </a:solidFill>
                <a:latin typeface="PP Neue Montreal"/>
              </a:rPr>
              <a:t>71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3952" y="1682496"/>
            <a:ext cx="40233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C9C8CF"/>
                </a:solidFill>
                <a:latin typeface="PP Neue Montreal"/>
              </a:rPr>
              <a:t>27 passed | 7 failed | 1 warnings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73952" y="1993392"/>
            <a:ext cx="4773168" cy="91440"/>
          </a:xfrm>
          <a:prstGeom prst="rect">
            <a:avLst/>
          </a:prstGeom>
          <a:solidFill>
            <a:srgbClr val="3A3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473952" y="1993392"/>
            <a:ext cx="3682158" cy="9144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156110" y="1993392"/>
            <a:ext cx="954633" cy="9144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110743" y="1993392"/>
            <a:ext cx="136376" cy="91440"/>
          </a:xfrm>
          <a:prstGeom prst="rect">
            <a:avLst/>
          </a:prstGeom>
          <a:solidFill>
            <a:srgbClr val="F5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73952" y="2157984"/>
            <a:ext cx="46451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>
                <a:solidFill>
                  <a:srgbClr val="FF5A4F"/>
                </a:solidFill>
                <a:latin typeface="PP Neue Montreal"/>
              </a:rPr>
              <a:t>Review failed checks and warning evidence.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2688336"/>
            <a:ext cx="5358384" cy="122529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86384" y="2852928"/>
            <a:ext cx="3346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P Neue Montreal"/>
              </a:rPr>
              <a:t>Tag &amp; Consent Validation</a:t>
            </a:r>
          </a:p>
        </p:txBody>
      </p:sp>
      <p:sp>
        <p:nvSpPr>
          <p:cNvPr id="27" name="Oval 26"/>
          <p:cNvSpPr/>
          <p:nvPr/>
        </p:nvSpPr>
        <p:spPr>
          <a:xfrm>
            <a:off x="4992624" y="2834640"/>
            <a:ext cx="530352" cy="530352"/>
          </a:xfrm>
          <a:prstGeom prst="ellipse">
            <a:avLst/>
          </a:prstGeom>
          <a:solidFill>
            <a:srgbClr val="282828"/>
          </a:solidFill>
          <a:ln w="1905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00" b="1">
                <a:solidFill>
                  <a:srgbClr val="D97706"/>
                </a:solidFill>
                <a:latin typeface="PP Neue Montreal"/>
              </a:rPr>
              <a:t>72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384" y="3163824"/>
            <a:ext cx="40233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C9C8CF"/>
                </a:solidFill>
                <a:latin typeface="PP Neue Montreal"/>
              </a:rPr>
              <a:t>37 passed | 8 failed | 6 warnings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86384" y="3474720"/>
            <a:ext cx="4773168" cy="91440"/>
          </a:xfrm>
          <a:prstGeom prst="rect">
            <a:avLst/>
          </a:prstGeom>
          <a:solidFill>
            <a:srgbClr val="3A3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86384" y="3474720"/>
            <a:ext cx="3462886" cy="9144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249270" y="3474720"/>
            <a:ext cx="748732" cy="9144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998002" y="3474720"/>
            <a:ext cx="561549" cy="91440"/>
          </a:xfrm>
          <a:prstGeom prst="rect">
            <a:avLst/>
          </a:prstGeom>
          <a:solidFill>
            <a:srgbClr val="F5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86384" y="3639312"/>
            <a:ext cx="46451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>
                <a:solidFill>
                  <a:srgbClr val="FF5A4F"/>
                </a:solidFill>
                <a:latin typeface="PP Neue Montreal"/>
              </a:rPr>
              <a:t>Review failed checks and warning evidence.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54496" y="2688336"/>
            <a:ext cx="5358384" cy="1225296"/>
          </a:xfrm>
          <a:prstGeom prst="roundRect">
            <a:avLst/>
          </a:prstGeom>
          <a:solidFill>
            <a:srgbClr val="3A3A3C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73952" y="2852928"/>
            <a:ext cx="3346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P Neue Montreal"/>
              </a:rPr>
              <a:t>Property Configuration</a:t>
            </a:r>
          </a:p>
        </p:txBody>
      </p:sp>
      <p:sp>
        <p:nvSpPr>
          <p:cNvPr id="36" name="Oval 35"/>
          <p:cNvSpPr/>
          <p:nvPr/>
        </p:nvSpPr>
        <p:spPr>
          <a:xfrm>
            <a:off x="10680192" y="2834640"/>
            <a:ext cx="530352" cy="530352"/>
          </a:xfrm>
          <a:prstGeom prst="ellipse">
            <a:avLst/>
          </a:prstGeom>
          <a:solidFill>
            <a:srgbClr val="282828"/>
          </a:solidFill>
          <a:ln w="19050">
            <a:solidFill>
              <a:srgbClr val="203F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00" b="1">
                <a:solidFill>
                  <a:srgbClr val="203FFD"/>
                </a:solidFill>
                <a:latin typeface="PP Neue Montreal"/>
              </a:rPr>
              <a:t>84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73952" y="3163824"/>
            <a:ext cx="40233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C9C8CF"/>
                </a:solidFill>
                <a:latin typeface="PP Neue Montreal"/>
              </a:rPr>
              <a:t>32 passed | 3 failed | 4 warnings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473952" y="3474720"/>
            <a:ext cx="4773168" cy="91440"/>
          </a:xfrm>
          <a:prstGeom prst="rect">
            <a:avLst/>
          </a:prstGeom>
          <a:solidFill>
            <a:srgbClr val="3A3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473952" y="3474720"/>
            <a:ext cx="3818534" cy="9144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0292486" y="3474720"/>
            <a:ext cx="357987" cy="9144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10650474" y="3474720"/>
            <a:ext cx="477316" cy="91440"/>
          </a:xfrm>
          <a:prstGeom prst="rect">
            <a:avLst/>
          </a:prstGeom>
          <a:solidFill>
            <a:srgbClr val="F5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11127790" y="3474720"/>
            <a:ext cx="119329" cy="91440"/>
          </a:xfrm>
          <a:prstGeom prst="rect">
            <a:avLst/>
          </a:prstGeom>
          <a:solidFill>
            <a:srgbClr val="8E8C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73952" y="3639312"/>
            <a:ext cx="46451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>
                <a:solidFill>
                  <a:srgbClr val="FF5A4F"/>
                </a:solidFill>
                <a:latin typeface="PP Neue Montreal"/>
              </a:rPr>
              <a:t>Review failed checks and warning evidence.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66928" y="4169664"/>
            <a:ext cx="5358384" cy="122529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86384" y="4334256"/>
            <a:ext cx="3346704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P Neue Montreal"/>
              </a:rPr>
              <a:t>Data Quality</a:t>
            </a:r>
          </a:p>
        </p:txBody>
      </p:sp>
      <p:sp>
        <p:nvSpPr>
          <p:cNvPr id="46" name="Oval 45"/>
          <p:cNvSpPr/>
          <p:nvPr/>
        </p:nvSpPr>
        <p:spPr>
          <a:xfrm>
            <a:off x="4992624" y="4315968"/>
            <a:ext cx="530352" cy="530352"/>
          </a:xfrm>
          <a:prstGeom prst="ellipse">
            <a:avLst/>
          </a:prstGeom>
          <a:solidFill>
            <a:srgbClr val="282828"/>
          </a:solidFill>
          <a:ln w="19050">
            <a:solidFill>
              <a:srgbClr val="203F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00" b="1">
                <a:solidFill>
                  <a:srgbClr val="203FFD"/>
                </a:solidFill>
                <a:latin typeface="PP Neue Montreal"/>
              </a:rPr>
              <a:t>87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86384" y="4645152"/>
            <a:ext cx="40233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C9C8CF"/>
                </a:solidFill>
                <a:latin typeface="PP Neue Montreal"/>
              </a:rPr>
              <a:t>57 passed | 4 failed | 5 warnings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86384" y="4956048"/>
            <a:ext cx="4773168" cy="91440"/>
          </a:xfrm>
          <a:prstGeom prst="rect">
            <a:avLst/>
          </a:prstGeom>
          <a:solidFill>
            <a:srgbClr val="3A3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786384" y="4956048"/>
            <a:ext cx="4122281" cy="9144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4908665" y="4956048"/>
            <a:ext cx="289282" cy="9144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5197948" y="4956048"/>
            <a:ext cx="361603" cy="91440"/>
          </a:xfrm>
          <a:prstGeom prst="rect">
            <a:avLst/>
          </a:prstGeom>
          <a:solidFill>
            <a:srgbClr val="F5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86384" y="5120640"/>
            <a:ext cx="46451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>
                <a:solidFill>
                  <a:srgbClr val="FF5A4F"/>
                </a:solidFill>
                <a:latin typeface="PP Neue Montreal"/>
              </a:rPr>
              <a:t>Review failed checks and warning evidence.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1792" y="5797296"/>
            <a:ext cx="106070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C9C8CF"/>
                </a:solidFill>
                <a:latin typeface="PP Neue Montreal"/>
              </a:rPr>
              <a:t>Scores are directional: use them to prioritise investigation, then use the finding cards for the exact fix.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Audit Failures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Card-by-card explanation of 29 failed checks and 18 warnings.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Findings 1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170432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371600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E-COMMERCE INTEGRITY | CRITICAL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39528" y="1316736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64208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Purchase revenue is showing as zero in GA4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Revenue and checkout reporting can be misread until this is fixed.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Purchases: 148 · Purchase revenue: 0 · Value parameter present: no · Affected orders: 148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615184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724912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Populate the purchase event value parameter with the order total and validate it in DebugView and a live GA4 revenue repo...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3602736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3602736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E-COMMERCE INTEGRITY | CRITICAL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39528" y="3749040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096512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Product IDs are inconsistent across checkout funnel events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Revenue and checkout reporting can be misread until this is fixed.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Checked orders: 148 · Mismatched product ids: 31 · Mismatch rate %: 21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047488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992" y="5157216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Review this control, correct the implementation gap, and re-run the audit to confirm the issue clears.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5980176"/>
            <a:ext cx="10552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213FFD"/>
                </a:solidFill>
                <a:latin typeface="PP Neue Montreal"/>
              </a:rPr>
              <a:t>Each card explains the business risk, audit evidence, and next remediation action.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Audit Failures Continued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Card-by-card explanation of 29 failed checks and 18 warnings.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Findings 2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170432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371600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PROPERTY CONFIGURATION | CRITICAL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39528" y="1316736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64208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Automatic page view tracking is disabled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This weakens confidence in the numbers used for reporting decisions.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Page view auto tracking: no · Web streams checked: 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615184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724912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Review this control, correct the implementation gap, and re-run the audit to confirm the issue clears.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3602736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3602736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TAG &amp; CONSENT VALIDATION | CRITICAL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39528" y="3749040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096512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page_view event is not firing on every page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Consent, governance, or reporting coverage is weaker than it should be.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Pages without page view: 6 · Pages checked: 14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047488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992" y="5157216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Review this control, correct the implementation gap, and re-run the audit to confirm the issue clears.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5980176"/>
            <a:ext cx="10552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213FFD"/>
                </a:solidFill>
                <a:latin typeface="PP Neue Montreal"/>
              </a:rPr>
              <a:t>Each card explains the business risk, audit evidence, and next remediation action.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Audit Failures Continued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Card-by-card explanation of 29 failed checks and 18 warnings.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Findings 3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170432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371600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TAG &amp; CONSENT VALIDATION | CRITICAL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39528" y="1316736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64208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Consent defaults fire after the GA4 tag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Consent, governance, or reporting coverage is weaker than it should be.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Violating pages: 7 · Pages checked: 14 · Avg delay ms: 142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615184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724912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Review this control, correct the implementation gap, and re-run the audit to confirm the issue clears.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3602736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3602736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TAG &amp; CONSENT VALIDATION | CRITICAL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39528" y="3749040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096512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Analytics/advertising cookies are being set before consent is granted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Consent, governance, or reporting coverage is weaker than it should be.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Pages with preconsent cookies: 8 · Cookies set early: _ga, _ga_*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047488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992" y="5157216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Review this control, correct the implementation gap, and re-run the audit to confirm the issue clears.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5980176"/>
            <a:ext cx="10552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213FFD"/>
                </a:solidFill>
                <a:latin typeface="PP Neue Montreal"/>
              </a:rPr>
              <a:t>Each card explains the business risk, audit evidence, and next remediation action.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Audit Failures Continued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Card-by-card explanation of 29 failed checks and 18 warnings.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Findings 4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170432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371600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TAG &amp; CONSENT VALIDATION | CRITICAL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39528" y="1316736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64208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page_view events are missing the page_location parameter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Consent, governance, or reporting coverage is weaker than it should be.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Pages missing page location: 5 · Pages checked: 14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615184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724912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Review this control, correct the implementation gap, and re-run the audit to confirm the issue clears.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3602736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3602736"/>
            <a:ext cx="91440" cy="2103120"/>
          </a:xfrm>
          <a:prstGeom prst="rect">
            <a:avLst/>
          </a:prstGeom>
          <a:solidFill>
            <a:srgbClr val="FF5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UTM &amp; CAMPAIGN INTEGRITY | CRITICAL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39528" y="3749040"/>
            <a:ext cx="1115568" cy="256032"/>
          </a:xfrm>
          <a:prstGeom prst="roundRect">
            <a:avLst/>
          </a:prstGeom>
          <a:solidFill>
            <a:srgbClr val="FF5A4F"/>
          </a:solidFill>
          <a:ln>
            <a:solidFill>
              <a:srgbClr val="FF5A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FAILED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096512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Your own domain is appearing as a referral source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WHY IT MATTERS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Channel performance and attribution decisions become less reliable.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FF5A4F"/>
                </a:solidFill>
                <a:latin typeface="PP Neue Montreal"/>
              </a:rPr>
              <a:t>WHAT WE OBSERVED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Self referral sessions: 485 · Referral domain: thornfield-commerce.example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047488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992" y="5157216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Next action: Review this control, correct the implementation gap, and re-run the audit to confirm the issue clears.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5980176"/>
            <a:ext cx="10552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213FFD"/>
                </a:solidFill>
                <a:latin typeface="PP Neue Montreal"/>
              </a:rPr>
              <a:t>39 additional lower-priority items are omitted from this deck to keep the report readable.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Passed Audit Checks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175 checks passed. These cards show what should be preserved while fixes are made.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Passed 1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170432"/>
            <a:ext cx="91440" cy="210312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371600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DATA QUALITY | PASSED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39528" y="1316736"/>
            <a:ext cx="1115568" cy="256032"/>
          </a:xfrm>
          <a:prstGeom prst="roundRect">
            <a:avLst/>
          </a:prstGeom>
          <a:solidFill>
            <a:srgbClr val="00C855"/>
          </a:solidFill>
          <a:ln>
            <a:solidFill>
              <a:srgbClr val="00C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PASSED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64208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Active user trend shows no significant unexplained decline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WHAT PASSED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Confirmed by the audit evidence: Active user trend shows no significant unexplained decline.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WHY IT MATTERS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This part of the measurement setup is currently dependable.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615184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724912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Keep stable: Keep this control stable and re-check it after major tagging, consent, attribution, or checkout changes.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3602736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3602736"/>
            <a:ext cx="91440" cy="210312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DATA QUALITY | PASSED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39528" y="3749040"/>
            <a:ext cx="1115568" cy="256032"/>
          </a:xfrm>
          <a:prstGeom prst="roundRect">
            <a:avLst/>
          </a:prstGeom>
          <a:solidFill>
            <a:srgbClr val="00C855"/>
          </a:solidFill>
          <a:ln>
            <a:solidFill>
              <a:srgbClr val="00C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PASSED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096512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Active users were detected in this audit window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WHAT PASSED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Confirmed by the audit evidence: Active users were detected in this audit window.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WHY IT MATTERS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This part of the measurement setup is currently dependable.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047488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992" y="5157216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Keep stable: Keep this control stable and re-check it after major tagging, consent, attribution, or checkout changes.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5980176"/>
            <a:ext cx="10552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00C855"/>
                </a:solidFill>
                <a:latin typeface="PP Neue Montreal"/>
              </a:rPr>
              <a:t>Passed checks are included to show the current baseline, not to distract from open remediation work.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7223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P Neue Montreal"/>
              </a:rPr>
              <a:t>Passed Checks Continued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68096"/>
            <a:ext cx="104241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9C8CF"/>
                </a:solidFill>
                <a:latin typeface="PP Neue Montreal"/>
              </a:rPr>
              <a:t>175 checks passed. These cards show what should be preserved while fixes are made.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6428232"/>
            <a:ext cx="11045952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8E8C96"/>
                </a:solidFill>
                <a:latin typeface="PP Neue Montreal"/>
              </a:rPr>
              <a:t>Passed 2 | 31 Aug 2026 · 19:20 UTC | Generated by 8 Million Stories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170432"/>
            <a:ext cx="91440" cy="210312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371600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DATA QUALITY | PASSED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39528" y="1316736"/>
            <a:ext cx="1115568" cy="256032"/>
          </a:xfrm>
          <a:prstGeom prst="roundRect">
            <a:avLst/>
          </a:prstGeom>
          <a:solidFill>
            <a:srgbClr val="00C855"/>
          </a:solidFill>
          <a:ln>
            <a:solidFill>
              <a:srgbClr val="00C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PASSED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64208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Average session duration looks normal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WHAT PASSED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Confirmed by the audit evidence: Average session duration looks normal.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157984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WHY IT MATTERS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340864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This part of the measurement setup is currently dependable.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615184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724912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Keep stable: Keep this control stable and re-check it after major tagging, consent, attribution, or checkout changes.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3602736"/>
            <a:ext cx="10881360" cy="2103120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3602736"/>
            <a:ext cx="91440" cy="2103120"/>
          </a:xfrm>
          <a:prstGeom prst="rect">
            <a:avLst/>
          </a:prstGeom>
          <a:solidFill>
            <a:srgbClr val="00C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803904"/>
            <a:ext cx="8732520" cy="14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A94FF"/>
                </a:solidFill>
                <a:latin typeface="PP Neue Montreal"/>
              </a:rPr>
              <a:t>DATA QUALITY | PASSED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939528" y="3749040"/>
            <a:ext cx="1115568" cy="256032"/>
          </a:xfrm>
          <a:prstGeom prst="roundRect">
            <a:avLst/>
          </a:prstGeom>
          <a:solidFill>
            <a:srgbClr val="00C855"/>
          </a:solidFill>
          <a:ln>
            <a:solidFill>
              <a:srgbClr val="00C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 b="1">
                <a:solidFill>
                  <a:srgbClr val="FFFFFF"/>
                </a:solidFill>
                <a:latin typeface="PP Neue Montreal"/>
              </a:rPr>
              <a:t>PASSED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096512"/>
            <a:ext cx="10204704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P Neue Montreal"/>
              </a:rPr>
              <a:t>Browser distribution looks normal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WHAT PASSED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Confirmed by the audit evidence: Browser distribution looks normal.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4590288"/>
            <a:ext cx="5047488" cy="12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1">
                <a:solidFill>
                  <a:srgbClr val="00C855"/>
                </a:solidFill>
                <a:latin typeface="PP Neue Montreal"/>
              </a:rPr>
              <a:t>WHY IT MATTERS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773168"/>
            <a:ext cx="5047488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PP Neue Montreal"/>
              </a:rPr>
              <a:t>This part of the measurement setup is currently dependable.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5047488"/>
            <a:ext cx="10369296" cy="402336"/>
          </a:xfrm>
          <a:prstGeom prst="roundRect">
            <a:avLst/>
          </a:prstGeom>
          <a:solidFill>
            <a:srgbClr val="323234"/>
          </a:solidFill>
          <a:ln>
            <a:solidFill>
              <a:srgbClr val="3A3A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78992" y="5157216"/>
            <a:ext cx="1004011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C9C8CF"/>
                </a:solidFill>
                <a:latin typeface="PP Neue Montreal"/>
              </a:rPr>
              <a:t>Keep stable: Keep this control stable and re-check it after major tagging, consent, attribution, or checkout changes.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" y="5980176"/>
            <a:ext cx="10552176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00C855"/>
                </a:solidFill>
                <a:latin typeface="PP Neue Montreal"/>
              </a:rPr>
              <a:t>Passed checks are included to show the current baseline, not to distract from open remediation work.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